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Gill Sans" panose="020B0604020202020204" charset="0"/>
      <p:regular r:id="rId46"/>
      <p:bold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g01IJxV+wLgvhfV2b9gps35Qkr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09FBF-1BC3-46AB-8B67-DA760EE9986C}" v="30" dt="2023-05-08T06:49:33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no Omar BARRY" userId="aac3541fb707f522" providerId="LiveId" clId="{20D09FBF-1BC3-46AB-8B67-DA760EE9986C}"/>
    <pc:docChg chg="undo custSel addSld delSld modSld">
      <pc:chgData name="Cherno Omar BARRY" userId="aac3541fb707f522" providerId="LiveId" clId="{20D09FBF-1BC3-46AB-8B67-DA760EE9986C}" dt="2023-05-08T06:49:52.057" v="85" actId="404"/>
      <pc:docMkLst>
        <pc:docMk/>
      </pc:docMkLst>
      <pc:sldChg chg="modSp mod">
        <pc:chgData name="Cherno Omar BARRY" userId="aac3541fb707f522" providerId="LiveId" clId="{20D09FBF-1BC3-46AB-8B67-DA760EE9986C}" dt="2023-05-08T06:48:48.228" v="81" actId="6549"/>
        <pc:sldMkLst>
          <pc:docMk/>
          <pc:sldMk cId="0" sldId="256"/>
        </pc:sldMkLst>
        <pc:spChg chg="mod">
          <ac:chgData name="Cherno Omar BARRY" userId="aac3541fb707f522" providerId="LiveId" clId="{20D09FBF-1BC3-46AB-8B67-DA760EE9986C}" dt="2023-05-08T06:48:48.228" v="81" actId="6549"/>
          <ac:spMkLst>
            <pc:docMk/>
            <pc:sldMk cId="0" sldId="256"/>
            <ac:spMk id="112" creationId="{00000000-0000-0000-0000-000000000000}"/>
          </ac:spMkLst>
        </pc:spChg>
      </pc:sldChg>
      <pc:sldChg chg="modSp add del mod">
        <pc:chgData name="Cherno Omar BARRY" userId="aac3541fb707f522" providerId="LiveId" clId="{20D09FBF-1BC3-46AB-8B67-DA760EE9986C}" dt="2023-05-08T06:49:22.829" v="82" actId="1076"/>
        <pc:sldMkLst>
          <pc:docMk/>
          <pc:sldMk cId="0" sldId="258"/>
        </pc:sldMkLst>
        <pc:graphicFrameChg chg="mod">
          <ac:chgData name="Cherno Omar BARRY" userId="aac3541fb707f522" providerId="LiveId" clId="{20D09FBF-1BC3-46AB-8B67-DA760EE9986C}" dt="2023-05-08T06:49:22.829" v="82" actId="1076"/>
          <ac:graphicFrameMkLst>
            <pc:docMk/>
            <pc:sldMk cId="0" sldId="258"/>
            <ac:graphicFrameMk id="135" creationId="{00000000-0000-0000-0000-000000000000}"/>
          </ac:graphicFrameMkLst>
        </pc:graphicFrameChg>
      </pc:sldChg>
      <pc:sldChg chg="modSp mod">
        <pc:chgData name="Cherno Omar BARRY" userId="aac3541fb707f522" providerId="LiveId" clId="{20D09FBF-1BC3-46AB-8B67-DA760EE9986C}" dt="2023-05-08T06:49:33.276" v="83" actId="14100"/>
        <pc:sldMkLst>
          <pc:docMk/>
          <pc:sldMk cId="0" sldId="259"/>
        </pc:sldMkLst>
        <pc:spChg chg="mod">
          <ac:chgData name="Cherno Omar BARRY" userId="aac3541fb707f522" providerId="LiveId" clId="{20D09FBF-1BC3-46AB-8B67-DA760EE9986C}" dt="2023-05-06T07:15:03.534" v="18"/>
          <ac:spMkLst>
            <pc:docMk/>
            <pc:sldMk cId="0" sldId="259"/>
            <ac:spMk id="145" creationId="{00000000-0000-0000-0000-000000000000}"/>
          </ac:spMkLst>
        </pc:spChg>
        <pc:graphicFrameChg chg="mod">
          <ac:chgData name="Cherno Omar BARRY" userId="aac3541fb707f522" providerId="LiveId" clId="{20D09FBF-1BC3-46AB-8B67-DA760EE9986C}" dt="2023-05-08T06:49:33.276" v="83" actId="14100"/>
          <ac:graphicFrameMkLst>
            <pc:docMk/>
            <pc:sldMk cId="0" sldId="259"/>
            <ac:graphicFrameMk id="147" creationId="{00000000-0000-0000-0000-000000000000}"/>
          </ac:graphicFrameMkLst>
        </pc:graphicFrameChg>
      </pc:sldChg>
      <pc:sldChg chg="addSp delSp modSp mod">
        <pc:chgData name="Cherno Omar BARRY" userId="aac3541fb707f522" providerId="LiveId" clId="{20D09FBF-1BC3-46AB-8B67-DA760EE9986C}" dt="2023-05-06T07:45:30.076" v="42"/>
        <pc:sldMkLst>
          <pc:docMk/>
          <pc:sldMk cId="0" sldId="260"/>
        </pc:sldMkLst>
        <pc:graphicFrameChg chg="add mod">
          <ac:chgData name="Cherno Omar BARRY" userId="aac3541fb707f522" providerId="LiveId" clId="{20D09FBF-1BC3-46AB-8B67-DA760EE9986C}" dt="2023-05-06T07:45:30.076" v="42"/>
          <ac:graphicFrameMkLst>
            <pc:docMk/>
            <pc:sldMk cId="0" sldId="260"/>
            <ac:graphicFrameMk id="2" creationId="{0CE1565B-3096-8275-1CD2-8A0F07BC7BB5}"/>
          </ac:graphicFrameMkLst>
        </pc:graphicFrameChg>
        <pc:graphicFrameChg chg="del mod">
          <ac:chgData name="Cherno Omar BARRY" userId="aac3541fb707f522" providerId="LiveId" clId="{20D09FBF-1BC3-46AB-8B67-DA760EE9986C}" dt="2023-05-06T07:41:04.417" v="33" actId="478"/>
          <ac:graphicFrameMkLst>
            <pc:docMk/>
            <pc:sldMk cId="0" sldId="260"/>
            <ac:graphicFrameMk id="159" creationId="{00000000-0000-0000-0000-000000000000}"/>
          </ac:graphicFrameMkLst>
        </pc:graphicFrameChg>
      </pc:sldChg>
      <pc:sldChg chg="modSp mod">
        <pc:chgData name="Cherno Omar BARRY" userId="aac3541fb707f522" providerId="LiveId" clId="{20D09FBF-1BC3-46AB-8B67-DA760EE9986C}" dt="2023-05-08T06:49:52.057" v="85" actId="404"/>
        <pc:sldMkLst>
          <pc:docMk/>
          <pc:sldMk cId="0" sldId="262"/>
        </pc:sldMkLst>
        <pc:spChg chg="mod">
          <ac:chgData name="Cherno Omar BARRY" userId="aac3541fb707f522" providerId="LiveId" clId="{20D09FBF-1BC3-46AB-8B67-DA760EE9986C}" dt="2023-05-08T06:49:52.057" v="85" actId="404"/>
          <ac:spMkLst>
            <pc:docMk/>
            <pc:sldMk cId="0" sldId="262"/>
            <ac:spMk id="177" creationId="{00000000-0000-0000-0000-000000000000}"/>
          </ac:spMkLst>
        </pc:spChg>
      </pc:sldChg>
      <pc:sldChg chg="modSp mod">
        <pc:chgData name="Cherno Omar BARRY" userId="aac3541fb707f522" providerId="LiveId" clId="{20D09FBF-1BC3-46AB-8B67-DA760EE9986C}" dt="2023-05-08T06:17:30.990" v="44" actId="404"/>
        <pc:sldMkLst>
          <pc:docMk/>
          <pc:sldMk cId="0" sldId="263"/>
        </pc:sldMkLst>
        <pc:spChg chg="mod">
          <ac:chgData name="Cherno Omar BARRY" userId="aac3541fb707f522" providerId="LiveId" clId="{20D09FBF-1BC3-46AB-8B67-DA760EE9986C}" dt="2023-05-08T06:17:30.990" v="44" actId="404"/>
          <ac:spMkLst>
            <pc:docMk/>
            <pc:sldMk cId="0" sldId="263"/>
            <ac:spMk id="189" creationId="{00000000-0000-0000-0000-000000000000}"/>
          </ac:spMkLst>
        </pc:spChg>
      </pc:sldChg>
      <pc:sldChg chg="modSp mod">
        <pc:chgData name="Cherno Omar BARRY" userId="aac3541fb707f522" providerId="LiveId" clId="{20D09FBF-1BC3-46AB-8B67-DA760EE9986C}" dt="2023-05-08T06:17:41.556" v="46" actId="404"/>
        <pc:sldMkLst>
          <pc:docMk/>
          <pc:sldMk cId="0" sldId="264"/>
        </pc:sldMkLst>
        <pc:spChg chg="mod">
          <ac:chgData name="Cherno Omar BARRY" userId="aac3541fb707f522" providerId="LiveId" clId="{20D09FBF-1BC3-46AB-8B67-DA760EE9986C}" dt="2023-05-08T06:17:41.556" v="46" actId="404"/>
          <ac:spMkLst>
            <pc:docMk/>
            <pc:sldMk cId="0" sldId="264"/>
            <ac:spMk id="201" creationId="{00000000-0000-0000-0000-000000000000}"/>
          </ac:spMkLst>
        </pc:spChg>
      </pc:sldChg>
      <pc:sldChg chg="modSp mod">
        <pc:chgData name="Cherno Omar BARRY" userId="aac3541fb707f522" providerId="LiveId" clId="{20D09FBF-1BC3-46AB-8B67-DA760EE9986C}" dt="2023-05-08T06:17:51.276" v="47" actId="1076"/>
        <pc:sldMkLst>
          <pc:docMk/>
          <pc:sldMk cId="0" sldId="265"/>
        </pc:sldMkLst>
        <pc:graphicFrameChg chg="mod">
          <ac:chgData name="Cherno Omar BARRY" userId="aac3541fb707f522" providerId="LiveId" clId="{20D09FBF-1BC3-46AB-8B67-DA760EE9986C}" dt="2023-05-08T06:17:51.276" v="47" actId="1076"/>
          <ac:graphicFrameMkLst>
            <pc:docMk/>
            <pc:sldMk cId="0" sldId="265"/>
            <ac:graphicFrameMk id="215" creationId="{00000000-0000-0000-0000-000000000000}"/>
          </ac:graphicFrameMkLst>
        </pc:graphicFrameChg>
      </pc:sldChg>
      <pc:sldChg chg="modSp mod">
        <pc:chgData name="Cherno Omar BARRY" userId="aac3541fb707f522" providerId="LiveId" clId="{20D09FBF-1BC3-46AB-8B67-DA760EE9986C}" dt="2023-05-08T06:18:53.260" v="58" actId="404"/>
        <pc:sldMkLst>
          <pc:docMk/>
          <pc:sldMk cId="0" sldId="267"/>
        </pc:sldMkLst>
        <pc:spChg chg="mod">
          <ac:chgData name="Cherno Omar BARRY" userId="aac3541fb707f522" providerId="LiveId" clId="{20D09FBF-1BC3-46AB-8B67-DA760EE9986C}" dt="2023-05-08T06:18:53.260" v="58" actId="404"/>
          <ac:spMkLst>
            <pc:docMk/>
            <pc:sldMk cId="0" sldId="267"/>
            <ac:spMk id="238" creationId="{00000000-0000-0000-0000-000000000000}"/>
          </ac:spMkLst>
        </pc:spChg>
      </pc:sldChg>
      <pc:sldChg chg="modSp mod">
        <pc:chgData name="Cherno Omar BARRY" userId="aac3541fb707f522" providerId="LiveId" clId="{20D09FBF-1BC3-46AB-8B67-DA760EE9986C}" dt="2023-05-08T06:19:21.618" v="65" actId="20577"/>
        <pc:sldMkLst>
          <pc:docMk/>
          <pc:sldMk cId="0" sldId="268"/>
        </pc:sldMkLst>
        <pc:spChg chg="mod">
          <ac:chgData name="Cherno Omar BARRY" userId="aac3541fb707f522" providerId="LiveId" clId="{20D09FBF-1BC3-46AB-8B67-DA760EE9986C}" dt="2023-05-08T06:19:21.618" v="65" actId="20577"/>
          <ac:spMkLst>
            <pc:docMk/>
            <pc:sldMk cId="0" sldId="268"/>
            <ac:spMk id="249" creationId="{00000000-0000-0000-0000-000000000000}"/>
          </ac:spMkLst>
        </pc:spChg>
      </pc:sldChg>
      <pc:sldChg chg="modSp mod">
        <pc:chgData name="Cherno Omar BARRY" userId="aac3541fb707f522" providerId="LiveId" clId="{20D09FBF-1BC3-46AB-8B67-DA760EE9986C}" dt="2023-05-08T06:19:42.035" v="70" actId="1076"/>
        <pc:sldMkLst>
          <pc:docMk/>
          <pc:sldMk cId="0" sldId="269"/>
        </pc:sldMkLst>
        <pc:spChg chg="mod">
          <ac:chgData name="Cherno Omar BARRY" userId="aac3541fb707f522" providerId="LiveId" clId="{20D09FBF-1BC3-46AB-8B67-DA760EE9986C}" dt="2023-05-08T06:19:42.035" v="70" actId="1076"/>
          <ac:spMkLst>
            <pc:docMk/>
            <pc:sldMk cId="0" sldId="269"/>
            <ac:spMk id="257" creationId="{00000000-0000-0000-0000-000000000000}"/>
          </ac:spMkLst>
        </pc:spChg>
      </pc:sldChg>
      <pc:sldChg chg="modSp mod">
        <pc:chgData name="Cherno Omar BARRY" userId="aac3541fb707f522" providerId="LiveId" clId="{20D09FBF-1BC3-46AB-8B67-DA760EE9986C}" dt="2023-05-08T06:19:59.677" v="72" actId="1076"/>
        <pc:sldMkLst>
          <pc:docMk/>
          <pc:sldMk cId="0" sldId="271"/>
        </pc:sldMkLst>
        <pc:graphicFrameChg chg="mod">
          <ac:chgData name="Cherno Omar BARRY" userId="aac3541fb707f522" providerId="LiveId" clId="{20D09FBF-1BC3-46AB-8B67-DA760EE9986C}" dt="2023-05-08T06:19:59.677" v="72" actId="1076"/>
          <ac:graphicFrameMkLst>
            <pc:docMk/>
            <pc:sldMk cId="0" sldId="271"/>
            <ac:graphicFrameMk id="278" creationId="{00000000-0000-0000-0000-000000000000}"/>
          </ac:graphicFrameMkLst>
        </pc:graphicFrameChg>
      </pc:sldChg>
      <pc:sldChg chg="modSp mod">
        <pc:chgData name="Cherno Omar BARRY" userId="aac3541fb707f522" providerId="LiveId" clId="{20D09FBF-1BC3-46AB-8B67-DA760EE9986C}" dt="2023-05-08T06:20:06.324" v="73" actId="1076"/>
        <pc:sldMkLst>
          <pc:docMk/>
          <pc:sldMk cId="0" sldId="272"/>
        </pc:sldMkLst>
        <pc:graphicFrameChg chg="mod">
          <ac:chgData name="Cherno Omar BARRY" userId="aac3541fb707f522" providerId="LiveId" clId="{20D09FBF-1BC3-46AB-8B67-DA760EE9986C}" dt="2023-05-08T06:20:06.324" v="73" actId="1076"/>
          <ac:graphicFrameMkLst>
            <pc:docMk/>
            <pc:sldMk cId="0" sldId="272"/>
            <ac:graphicFrameMk id="289" creationId="{00000000-0000-0000-0000-000000000000}"/>
          </ac:graphicFrameMkLst>
        </pc:graphicFrameChg>
      </pc:sldChg>
      <pc:sldChg chg="modSp mod">
        <pc:chgData name="Cherno Omar BARRY" userId="aac3541fb707f522" providerId="LiveId" clId="{20D09FBF-1BC3-46AB-8B67-DA760EE9986C}" dt="2023-05-08T06:20:20.163" v="74" actId="1076"/>
        <pc:sldMkLst>
          <pc:docMk/>
          <pc:sldMk cId="0" sldId="294"/>
        </pc:sldMkLst>
        <pc:graphicFrameChg chg="mod">
          <ac:chgData name="Cherno Omar BARRY" userId="aac3541fb707f522" providerId="LiveId" clId="{20D09FBF-1BC3-46AB-8B67-DA760EE9986C}" dt="2023-05-08T06:20:20.163" v="74" actId="1076"/>
          <ac:graphicFrameMkLst>
            <pc:docMk/>
            <pc:sldMk cId="0" sldId="294"/>
            <ac:graphicFrameMk id="51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07" name="Google Shape;207;p11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19" name="Google Shape;219;p12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2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31" name="Google Shape;231;p13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3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42" name="Google Shape;242;p14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4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6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p16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17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71" name="Google Shape;271;p17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7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82" name="Google Shape;282;p18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19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93" name="Google Shape;293;p19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9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03" name="Google Shape;303;p20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0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p21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13" name="Google Shape;313;p21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Google Shape;322;p22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23" name="Google Shape;323;p22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2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Google Shape;332;p23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33" name="Google Shape;333;p23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3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p24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43" name="Google Shape;343;p24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4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Google Shape;352;p25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53" name="Google Shape;353;p25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5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Google Shape;362;p26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63" name="Google Shape;363;p26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6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2" name="Google Shape;372;p27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73" name="Google Shape;373;p27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7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2" name="Google Shape;382;p28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83" name="Google Shape;383;p28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8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Google Shape;392;p29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93" name="Google Shape;393;p29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9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3" name="Google Shape;403;p30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04" name="Google Shape;404;p30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0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27" name="Google Shape;127;p4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3" name="Google Shape;413;p31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14" name="Google Shape;414;p31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3" name="Google Shape;423;p32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24" name="Google Shape;424;p32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2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3" name="Google Shape;433;p33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34" name="Google Shape;434;p33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3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34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44" name="Google Shape;444;p34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4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3" name="Google Shape;453;p35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54" name="Google Shape;454;p35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5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3" name="Google Shape;463;p36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64" name="Google Shape;464;p36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6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3" name="Google Shape;473;p37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74" name="Google Shape;474;p37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7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3" name="Google Shape;483;p38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84" name="Google Shape;484;p38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8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3" name="Google Shape;493;p39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94" name="Google Shape;494;p39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9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3" name="Google Shape;503;p40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504" name="Google Shape;504;p40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0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39" name="Google Shape;139;p5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71" name="Google Shape;171;p8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83" name="Google Shape;183;p9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95" name="Google Shape;195;p10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5/1/2023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2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2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1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274300" rIns="91425" bIns="45700" anchor="t" anchorCtr="0">
            <a:norm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51"/>
          <p:cNvSpPr/>
          <p:nvPr/>
        </p:nvSpPr>
        <p:spPr>
          <a:xfrm rot="-2131329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rgbClr val="EAD8B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1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1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100"/>
              <a:buFont typeface="Gill Sans"/>
              <a:buNone/>
              <a:defRPr sz="21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1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90" name="Google Shape;90;p51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marL="914400" lvl="1" indent="-304800" algn="l"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1" name="Google Shape;91;p5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2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2"/>
          <p:cNvSpPr txBox="1">
            <a:spLocks noGrp="1"/>
          </p:cNvSpPr>
          <p:nvPr>
            <p:ph type="body" idx="1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7" name="Google Shape;97;p5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3"/>
          <p:cNvSpPr txBox="1">
            <a:spLocks noGrp="1"/>
          </p:cNvSpPr>
          <p:nvPr>
            <p:ph type="title"/>
          </p:nvPr>
        </p:nvSpPr>
        <p:spPr>
          <a:xfrm rot="5400000">
            <a:off x="4846638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3"/>
          <p:cNvSpPr txBox="1">
            <a:spLocks noGrp="1"/>
          </p:cNvSpPr>
          <p:nvPr>
            <p:ph type="body" idx="1"/>
          </p:nvPr>
        </p:nvSpPr>
        <p:spPr>
          <a:xfrm rot="5400000">
            <a:off x="9985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3" name="Google Shape;103;p5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iagram or Organization Chart" type="dgm">
  <p:cSld name="DIAGRAM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>
            <a:spLocks noGrp="1"/>
          </p:cNvSpPr>
          <p:nvPr>
            <p:ph type="title"/>
          </p:nvPr>
        </p:nvSpPr>
        <p:spPr>
          <a:xfrm>
            <a:off x="457200" y="595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>
            <a:spLocks noGrp="1"/>
          </p:cNvSpPr>
          <p:nvPr>
            <p:ph type="dgm" idx="2"/>
          </p:nvPr>
        </p:nvSpPr>
        <p:spPr>
          <a:xfrm>
            <a:off x="914400" y="1905000"/>
            <a:ext cx="7772400" cy="406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4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5"/>
          <p:cNvSpPr/>
          <p:nvPr/>
        </p:nvSpPr>
        <p:spPr>
          <a:xfrm>
            <a:off x="2286000" y="0"/>
            <a:ext cx="76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5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5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6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7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8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9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9"/>
          <p:cNvSpPr/>
          <p:nvPr/>
        </p:nvSpPr>
        <p:spPr>
          <a:xfrm>
            <a:off x="1014413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0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200"/>
              <a:buFont typeface="Gill Sans"/>
              <a:buNone/>
              <a:defRPr sz="22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marL="914400" lvl="1" indent="-406400" algn="l"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9F3">
              <a:alpha val="32941"/>
            </a:srgbClr>
          </a:solidFill>
          <a:ln w="9525" cap="rnd" cmpd="sng">
            <a:solidFill>
              <a:srgbClr val="D1C1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1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0" cap="rnd" cmpd="sng">
            <a:solidFill>
              <a:srgbClr val="FFF5DB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5400000" algn="tl" rotWithShape="0">
              <a:srgbClr val="ADA48C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4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41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41"/>
          <p:cNvSpPr/>
          <p:nvPr/>
        </p:nvSpPr>
        <p:spPr>
          <a:xfrm>
            <a:off x="1014413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ctrTitle"/>
          </p:nvPr>
        </p:nvSpPr>
        <p:spPr>
          <a:xfrm>
            <a:off x="685800" y="152400"/>
            <a:ext cx="8458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562214"/>
                </a:solidFill>
              </a:rPr>
              <a:t>OMD - RÉGION AOC</a:t>
            </a:r>
            <a:br>
              <a:rPr lang="en-GB" sz="2800" dirty="0">
                <a:solidFill>
                  <a:srgbClr val="562214"/>
                </a:solidFill>
              </a:rPr>
            </a:br>
            <a:br>
              <a:rPr lang="en-GB" sz="2800" dirty="0">
                <a:solidFill>
                  <a:srgbClr val="562214"/>
                </a:solidFill>
              </a:rPr>
            </a:br>
            <a:r>
              <a:rPr lang="en-GB" sz="2800" dirty="0">
                <a:solidFill>
                  <a:srgbClr val="00B050"/>
                </a:solidFill>
              </a:rPr>
              <a:t>PRÉSENTATION DU </a:t>
            </a:r>
            <a:r>
              <a:rPr lang="en-GB" sz="2800" dirty="0">
                <a:solidFill>
                  <a:srgbClr val="FF6600"/>
                </a:solidFill>
              </a:rPr>
              <a:t>COMITÉ </a:t>
            </a:r>
            <a:r>
              <a:rPr lang="en-GB" sz="2800" u="sng" dirty="0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FINANCIER</a:t>
            </a:r>
            <a:r>
              <a:rPr lang="en-GB" sz="2800" dirty="0">
                <a:solidFill>
                  <a:srgbClr val="FF6600"/>
                </a:solidFill>
              </a:rPr>
              <a:t>(CF) : 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u="sng" dirty="0">
                <a:solidFill>
                  <a:srgbClr val="0000FF"/>
                </a:solidFill>
              </a:rPr>
              <a:t>RÉUNION DES EXPERTS ET DES DG DE L'OMD-AOC  </a:t>
            </a:r>
            <a:br>
              <a:rPr lang="en-US" sz="2800" u="sng" dirty="0">
                <a:solidFill>
                  <a:srgbClr val="0000FF"/>
                </a:solidFill>
              </a:rPr>
            </a:br>
            <a:r>
              <a:rPr lang="en-US" sz="2800" dirty="0">
                <a:solidFill>
                  <a:srgbClr val="00B050"/>
                </a:solidFill>
              </a:rPr>
              <a:t>BANJUL </a:t>
            </a:r>
            <a:r>
              <a:rPr lang="en-US" sz="2400" dirty="0">
                <a:solidFill>
                  <a:schemeClr val="dk1"/>
                </a:solidFill>
              </a:rPr>
              <a:t>(3</a:t>
            </a:r>
            <a:r>
              <a:rPr lang="en-US" sz="2400" baseline="30000" dirty="0">
                <a:solidFill>
                  <a:schemeClr val="dk1"/>
                </a:solidFill>
              </a:rPr>
              <a:t>rd</a:t>
            </a:r>
            <a:r>
              <a:rPr lang="en-US" sz="2400" dirty="0">
                <a:solidFill>
                  <a:schemeClr val="dk1"/>
                </a:solidFill>
              </a:rPr>
              <a:t> et 5</a:t>
            </a:r>
            <a:r>
              <a:rPr lang="en-US" sz="2400" baseline="30000" dirty="0">
                <a:solidFill>
                  <a:schemeClr val="dk1"/>
                </a:solidFill>
              </a:rPr>
              <a:t>th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mai</a:t>
            </a:r>
            <a:r>
              <a:rPr lang="en-US" sz="2400" dirty="0">
                <a:solidFill>
                  <a:schemeClr val="dk1"/>
                </a:solidFill>
              </a:rPr>
              <a:t> 2023) </a:t>
            </a:r>
            <a:br>
              <a:rPr lang="en-US" sz="2400" dirty="0">
                <a:solidFill>
                  <a:srgbClr val="FF6600"/>
                </a:solidFill>
              </a:rPr>
            </a:br>
            <a:endParaRPr sz="2400" dirty="0">
              <a:solidFill>
                <a:srgbClr val="0000FF"/>
              </a:solidFill>
            </a:endParaRPr>
          </a:p>
        </p:txBody>
      </p:sp>
      <p:sp>
        <p:nvSpPr>
          <p:cNvPr id="113" name="Google Shape;113;p2"/>
          <p:cNvSpPr txBox="1">
            <a:spLocks noGrp="1"/>
          </p:cNvSpPr>
          <p:nvPr>
            <p:ph type="subTitle" idx="1"/>
          </p:nvPr>
        </p:nvSpPr>
        <p:spPr>
          <a:xfrm>
            <a:off x="76200" y="2819400"/>
            <a:ext cx="9144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25000" lnSpcReduction="20000"/>
          </a:bodyPr>
          <a:lstStyle/>
          <a:p>
            <a:pPr marL="27432" lvl="0" indent="0" algn="ctr" rtl="0">
              <a:spcBef>
                <a:spcPts val="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3200" b="1">
              <a:solidFill>
                <a:schemeClr val="hlink"/>
              </a:solidFill>
            </a:endParaRPr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3200" b="1"/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rPr lang="en-US" sz="14000" b="1" u="sng">
                <a:solidFill>
                  <a:srgbClr val="0000FF"/>
                </a:solidFill>
              </a:rPr>
              <a:t>ÉTAT DES ARRIÉRÉS DE CONTRIBUTIONS</a:t>
            </a:r>
            <a:endParaRPr/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10000" b="1">
              <a:solidFill>
                <a:schemeClr val="dk1"/>
              </a:solidFill>
            </a:endParaRPr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rPr lang="en-US" sz="12000" b="1">
                <a:solidFill>
                  <a:schemeClr val="dk1"/>
                </a:solidFill>
              </a:rPr>
              <a:t>Présenté par : </a:t>
            </a:r>
            <a:r>
              <a:rPr lang="en-US" sz="12000" b="1">
                <a:solidFill>
                  <a:srgbClr val="FF0000"/>
                </a:solidFill>
              </a:rPr>
              <a:t>PRÉSIDENT</a:t>
            </a:r>
            <a:endParaRPr/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10000" b="1">
              <a:solidFill>
                <a:schemeClr val="dk1"/>
              </a:solidFill>
            </a:endParaRPr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rPr lang="en-US" sz="10800" b="1">
                <a:solidFill>
                  <a:srgbClr val="00B050"/>
                </a:solidFill>
              </a:rPr>
              <a:t>Alhajie Saihou Denton, MSc, FCCA, FMAAT </a:t>
            </a:r>
            <a:r>
              <a:rPr lang="en-US" sz="10800" b="1">
                <a:solidFill>
                  <a:srgbClr val="0000FF"/>
                </a:solidFill>
              </a:rPr>
              <a:t>(Gambie) </a:t>
            </a:r>
            <a:r>
              <a:rPr lang="en-US" sz="12000" b="1">
                <a:solidFill>
                  <a:schemeClr val="dk1"/>
                </a:solidFill>
              </a:rPr>
              <a:t>Directeur des finances et de la comptabilité (GRA)</a:t>
            </a:r>
            <a:endParaRPr/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4000" b="1"/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9200" b="1">
              <a:solidFill>
                <a:srgbClr val="0000FF"/>
              </a:solidFill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cxnSp>
        <p:nvCxnSpPr>
          <p:cNvPr id="115" name="Google Shape;115;p2"/>
          <p:cNvCxnSpPr/>
          <p:nvPr/>
        </p:nvCxnSpPr>
        <p:spPr>
          <a:xfrm>
            <a:off x="228600" y="2590800"/>
            <a:ext cx="8305800" cy="0"/>
          </a:xfrm>
          <a:prstGeom prst="straightConnector1">
            <a:avLst/>
          </a:prstGeom>
          <a:noFill/>
          <a:ln w="1905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211" name="Google Shape;211;p1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1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 txBox="1"/>
          <p:nvPr/>
        </p:nvSpPr>
        <p:spPr>
          <a:xfrm>
            <a:off x="0" y="4572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CONTRUBTIONS ÉTAT DES ARRIÉRÉS</a:t>
            </a:r>
            <a:endParaRPr sz="30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5" name="Google Shape;215;p11"/>
          <p:cNvGraphicFramePr/>
          <p:nvPr>
            <p:extLst>
              <p:ext uri="{D42A27DB-BD31-4B8C-83A1-F6EECF244321}">
                <p14:modId xmlns:p14="http://schemas.microsoft.com/office/powerpoint/2010/main" val="1532338957"/>
              </p:ext>
            </p:extLst>
          </p:nvPr>
        </p:nvGraphicFramePr>
        <p:xfrm>
          <a:off x="682625" y="615950"/>
          <a:ext cx="8156575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156575" imgH="5867400" progId="Excel.Sheet.12">
                  <p:embed/>
                </p:oleObj>
              </mc:Choice>
              <mc:Fallback>
                <p:oleObj r:id="rId3" imgW="8156575" imgH="5867400" progId="Excel.Sheet.12">
                  <p:embed/>
                  <p:pic>
                    <p:nvPicPr>
                      <p:cNvPr id="215" name="Google Shape;215;p1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682625" y="615950"/>
                        <a:ext cx="8156575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223" name="Google Shape;223;p1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2"/>
          <p:cNvSpPr txBox="1"/>
          <p:nvPr/>
        </p:nvSpPr>
        <p:spPr>
          <a:xfrm>
            <a:off x="0" y="4572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CONTRUBTIONS ÉTAT DES ARRIÉRÉS</a:t>
            </a:r>
            <a:endParaRPr sz="30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7" name="Google Shape;227;p12"/>
          <p:cNvGraphicFramePr/>
          <p:nvPr/>
        </p:nvGraphicFramePr>
        <p:xfrm>
          <a:off x="990600" y="685800"/>
          <a:ext cx="8080375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80375" imgH="5867400" progId="Excel.Sheet.12">
                  <p:embed/>
                </p:oleObj>
              </mc:Choice>
              <mc:Fallback>
                <p:oleObj r:id="rId3" imgW="8080375" imgH="5867400" progId="Excel.Sheet.12">
                  <p:embed/>
                  <p:pic>
                    <p:nvPicPr>
                      <p:cNvPr id="227" name="Google Shape;227;p1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90600" y="685800"/>
                        <a:ext cx="8080375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2667000" y="-152400"/>
            <a:ext cx="92995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RECOMMANDATIONS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947738" y="296863"/>
            <a:ext cx="8229600" cy="618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1138238" y="477838"/>
            <a:ext cx="7848600" cy="617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LES CONTRIBUTIONS POUR 2023 ET LES ARRIÉRÉS :</a:t>
            </a:r>
            <a:endParaRPr sz="1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membres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doivent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s'assurer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leurs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contributions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payées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à temps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(la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date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limite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convenue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r>
              <a:rPr lang="en-US" sz="2000" b="1" baseline="30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mars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elle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maintenant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dépassée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!)</a:t>
            </a:r>
            <a:endParaRPr sz="1200" dirty="0"/>
          </a:p>
          <a:p>
            <a:pPr marL="34290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vice-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président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écrira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aux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membres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enverra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relevés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cotisations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résorber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arriérés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200" dirty="0"/>
          </a:p>
          <a:p>
            <a:pPr marL="34290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Noto Sans Symbols"/>
              <a:buChar char="⮚"/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 experts et les points de contact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doivent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notifier et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suivre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paiement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contributions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leurs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pays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respectifs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34290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vice-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président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doit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encourager les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membres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ayant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arriérés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importants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effectuer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paiements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partiels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à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convenir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plans de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paiement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DG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devraient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envisager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d'adopter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nouveau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système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pénalités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proposé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afin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encourager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paiement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cotisations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dans les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délais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de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s'attaquer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aux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énormes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arriérés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246" name="Google Shape;246;p1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2667000" y="-152400"/>
            <a:ext cx="92995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RECOMMANDATIONS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4"/>
          <p:cNvSpPr/>
          <p:nvPr/>
        </p:nvSpPr>
        <p:spPr>
          <a:xfrm>
            <a:off x="947738" y="296863"/>
            <a:ext cx="8229600" cy="618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4"/>
          <p:cNvSpPr txBox="1"/>
          <p:nvPr/>
        </p:nvSpPr>
        <p:spPr>
          <a:xfrm>
            <a:off x="1138238" y="477838"/>
            <a:ext cx="7848600" cy="637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LES CONTRIBUTIONS POUR 2023 ET LES ARRIÉRÉS :</a:t>
            </a:r>
            <a:endParaRPr sz="1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Fixer un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solde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minimum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la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banque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régionale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exemple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200 000 euros :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 de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dépenses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dessous de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cette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limite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vice-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président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doit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surveiller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compte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signaler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aux structures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solde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inférieur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200 000 euros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note :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solde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actuel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354 851,15 euros).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Noto Sans Symbols"/>
              <a:buChar char="⮚"/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Missions techniques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formation pour les pays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ayant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arriérés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contributions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 3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plus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34290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Demander aux structures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justifier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l'impact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leurs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missions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c'est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-à-dire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"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avons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-nous pour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notre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argent ?"</a:t>
            </a:r>
            <a:endParaRPr sz="1200" dirty="0"/>
          </a:p>
          <a:p>
            <a:pPr marL="34290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Organiser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conférence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donateurs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2023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rechercher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financement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activités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stratégiques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définies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chiffrées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(les structures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doivent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soumettre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notes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conceptuelles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>
            <a:spLocks noGrp="1"/>
          </p:cNvSpPr>
          <p:nvPr>
            <p:ph type="ctrTitle"/>
          </p:nvPr>
        </p:nvSpPr>
        <p:spPr>
          <a:xfrm>
            <a:off x="684213" y="304800"/>
            <a:ext cx="8382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0">
                <a:solidFill>
                  <a:srgbClr val="FF0000"/>
                </a:solidFill>
              </a:rPr>
            </a:br>
            <a:br>
              <a:rPr lang="en-US" sz="4000">
                <a:solidFill>
                  <a:srgbClr val="FF0000"/>
                </a:solidFill>
              </a:rPr>
            </a:br>
            <a:br>
              <a:rPr lang="en-US" sz="4000">
                <a:solidFill>
                  <a:srgbClr val="FF0000"/>
                </a:solidFill>
              </a:rPr>
            </a:br>
            <a:br>
              <a:rPr lang="en-US" sz="4000">
                <a:solidFill>
                  <a:srgbClr val="FF0000"/>
                </a:solidFill>
              </a:rPr>
            </a:br>
            <a:br>
              <a:rPr lang="en-US" sz="4000">
                <a:solidFill>
                  <a:srgbClr val="FF0000"/>
                </a:solidFill>
              </a:rPr>
            </a:br>
            <a:br>
              <a:rPr lang="en-US" sz="4000">
                <a:solidFill>
                  <a:srgbClr val="FF0000"/>
                </a:solidFill>
              </a:rPr>
            </a:br>
            <a:br>
              <a:rPr lang="en-US" sz="4000">
                <a:solidFill>
                  <a:srgbClr val="FF0000"/>
                </a:solidFill>
              </a:rPr>
            </a:br>
            <a:br>
              <a:rPr lang="en-US" sz="4000">
                <a:solidFill>
                  <a:srgbClr val="FF0000"/>
                </a:solidFill>
              </a:rPr>
            </a:br>
            <a:br>
              <a:rPr lang="en-US" sz="4000">
                <a:solidFill>
                  <a:srgbClr val="FF0000"/>
                </a:solidFill>
              </a:rPr>
            </a:br>
            <a:br>
              <a:rPr lang="en-US" sz="4000">
                <a:solidFill>
                  <a:srgbClr val="FF0000"/>
                </a:solidFill>
              </a:rPr>
            </a:br>
            <a:r>
              <a:rPr lang="en-US" sz="4000" b="1" u="sng">
                <a:solidFill>
                  <a:srgbClr val="00B050"/>
                </a:solidFill>
              </a:rPr>
              <a:t>CONCLUSION :</a:t>
            </a:r>
            <a:br>
              <a:rPr lang="en-US" sz="4000" b="1">
                <a:solidFill>
                  <a:srgbClr val="00B050"/>
                </a:solidFill>
              </a:rPr>
            </a:br>
            <a:br>
              <a:rPr lang="en-US" sz="4000" b="1">
                <a:solidFill>
                  <a:srgbClr val="0000FF"/>
                </a:solidFill>
              </a:rPr>
            </a:br>
            <a:r>
              <a:rPr lang="en-US" sz="4000" b="1">
                <a:solidFill>
                  <a:srgbClr val="0000FF"/>
                </a:solidFill>
              </a:rPr>
              <a:t>AVEC UNE BONNE ET FORTE DIRECTION</a:t>
            </a:r>
            <a:br>
              <a:rPr lang="en-US" sz="4000" b="1">
                <a:solidFill>
                  <a:srgbClr val="0000FF"/>
                </a:solidFill>
              </a:rPr>
            </a:br>
            <a:r>
              <a:rPr lang="en-US" sz="4000" b="1">
                <a:solidFill>
                  <a:schemeClr val="dk1"/>
                </a:solidFill>
              </a:rPr>
              <a:t>LE TRAVAIL D'ÉQUIPE, L'ENGAGEMENT ET LA </a:t>
            </a:r>
            <a:r>
              <a:rPr lang="en-US" sz="4000" b="1">
                <a:solidFill>
                  <a:srgbClr val="FF0000"/>
                </a:solidFill>
              </a:rPr>
              <a:t>DÉTERMINATION </a:t>
            </a:r>
            <a:br>
              <a:rPr lang="en-US" sz="4000" b="1">
                <a:solidFill>
                  <a:srgbClr val="0000FF"/>
                </a:solidFill>
              </a:rPr>
            </a:br>
            <a:r>
              <a:rPr lang="en-US" sz="4000" b="1">
                <a:solidFill>
                  <a:srgbClr val="FF6600"/>
                </a:solidFill>
              </a:rPr>
              <a:t> </a:t>
            </a:r>
            <a:br>
              <a:rPr lang="en-US" sz="4000" u="sng">
                <a:solidFill>
                  <a:srgbClr val="FF0000"/>
                </a:solidFill>
              </a:rPr>
            </a:br>
            <a:endParaRPr sz="4000">
              <a:solidFill>
                <a:srgbClr val="0000FF"/>
              </a:solidFill>
            </a:endParaRPr>
          </a:p>
        </p:txBody>
      </p:sp>
      <p:sp>
        <p:nvSpPr>
          <p:cNvPr id="257" name="Google Shape;257;p15"/>
          <p:cNvSpPr txBox="1">
            <a:spLocks noGrp="1"/>
          </p:cNvSpPr>
          <p:nvPr>
            <p:ph type="subTitle" idx="1"/>
          </p:nvPr>
        </p:nvSpPr>
        <p:spPr>
          <a:xfrm>
            <a:off x="1065213" y="3714751"/>
            <a:ext cx="8001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US" sz="4800" b="1" dirty="0">
                <a:solidFill>
                  <a:srgbClr val="0000FF"/>
                </a:solidFill>
              </a:rPr>
              <a:t>ENSEMBLE, </a:t>
            </a:r>
            <a:endParaRPr sz="1600" dirty="0"/>
          </a:p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SzPts val="5600"/>
              <a:buNone/>
            </a:pPr>
            <a:r>
              <a:rPr lang="en-US" sz="4800" b="1" dirty="0">
                <a:solidFill>
                  <a:srgbClr val="0000FF"/>
                </a:solidFill>
              </a:rPr>
              <a:t>NOUS POUVONS LE FAIRE !!!</a:t>
            </a:r>
            <a:endParaRPr sz="1600" dirty="0"/>
          </a:p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en-US" sz="1800" b="1" dirty="0">
                <a:solidFill>
                  <a:srgbClr val="0000FF"/>
                </a:solidFill>
              </a:rPr>
              <a:t>MERCI !!!!!</a:t>
            </a:r>
            <a:endParaRPr sz="1600" dirty="0"/>
          </a:p>
        </p:txBody>
      </p:sp>
      <p:sp>
        <p:nvSpPr>
          <p:cNvPr id="258" name="Google Shape;258;p1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01 mai 2023</a:t>
            </a:r>
            <a:endParaRPr/>
          </a:p>
        </p:txBody>
      </p:sp>
      <p:cxnSp>
        <p:nvCxnSpPr>
          <p:cNvPr id="259" name="Google Shape;259;p15"/>
          <p:cNvCxnSpPr/>
          <p:nvPr/>
        </p:nvCxnSpPr>
        <p:spPr>
          <a:xfrm>
            <a:off x="304800" y="3657600"/>
            <a:ext cx="8305800" cy="0"/>
          </a:xfrm>
          <a:prstGeom prst="straightConnector1">
            <a:avLst/>
          </a:prstGeom>
          <a:noFill/>
          <a:ln w="1905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>
            <a:spLocks noGrp="1"/>
          </p:cNvSpPr>
          <p:nvPr>
            <p:ph type="ctrTitle"/>
          </p:nvPr>
        </p:nvSpPr>
        <p:spPr>
          <a:xfrm>
            <a:off x="76200" y="762000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562214"/>
                </a:solidFill>
              </a:rPr>
              <a:t>PARTIE 3</a:t>
            </a:r>
            <a:br>
              <a:rPr lang="en-US" sz="4000">
                <a:solidFill>
                  <a:srgbClr val="562214"/>
                </a:solidFill>
              </a:rPr>
            </a:br>
            <a:br>
              <a:rPr lang="en-US" sz="4000">
                <a:solidFill>
                  <a:srgbClr val="562214"/>
                </a:solidFill>
              </a:rPr>
            </a:br>
            <a:br>
              <a:rPr lang="en-US" sz="4000">
                <a:solidFill>
                  <a:srgbClr val="562214"/>
                </a:solidFill>
              </a:rPr>
            </a:br>
            <a:r>
              <a:rPr lang="en-US" sz="3900" b="1">
                <a:solidFill>
                  <a:srgbClr val="FF6600"/>
                </a:solidFill>
              </a:rPr>
              <a:t>ANNEXE </a:t>
            </a:r>
            <a:r>
              <a:rPr lang="en-US" sz="3900" b="1">
                <a:solidFill>
                  <a:schemeClr val="dk1"/>
                </a:solidFill>
              </a:rPr>
              <a:t>(Diapositives 16 à 39) :</a:t>
            </a:r>
            <a:br>
              <a:rPr lang="en-US" sz="3900" b="1">
                <a:solidFill>
                  <a:srgbClr val="FF6600"/>
                </a:solidFill>
              </a:rPr>
            </a:br>
            <a:br>
              <a:rPr lang="en-US" sz="3900" b="1">
                <a:solidFill>
                  <a:srgbClr val="FF6600"/>
                </a:solidFill>
              </a:rPr>
            </a:br>
            <a:br>
              <a:rPr lang="en-US" sz="3900" b="1">
                <a:solidFill>
                  <a:srgbClr val="FF6600"/>
                </a:solidFill>
              </a:rPr>
            </a:br>
            <a:r>
              <a:rPr lang="en-US" sz="3900" b="1">
                <a:solidFill>
                  <a:srgbClr val="00B050"/>
                </a:solidFill>
              </a:rPr>
              <a:t>DÉCLARATIONS DE CONTRIBUTION </a:t>
            </a:r>
            <a:br>
              <a:rPr lang="en-US" sz="3900" b="1">
                <a:solidFill>
                  <a:srgbClr val="00B050"/>
                </a:solidFill>
              </a:rPr>
            </a:br>
            <a:r>
              <a:rPr lang="en-US" sz="3900" b="1">
                <a:solidFill>
                  <a:srgbClr val="00B050"/>
                </a:solidFill>
              </a:rPr>
              <a:t>JUSQU'AU : </a:t>
            </a:r>
            <a:br>
              <a:rPr lang="en-US" sz="3900" b="1">
                <a:solidFill>
                  <a:srgbClr val="00B050"/>
                </a:solidFill>
              </a:rPr>
            </a:br>
            <a:br>
              <a:rPr lang="en-US" sz="3900" b="1">
                <a:solidFill>
                  <a:srgbClr val="0000FF"/>
                </a:solidFill>
              </a:rPr>
            </a:br>
            <a:r>
              <a:rPr lang="en-US" sz="3900" b="1">
                <a:solidFill>
                  <a:srgbClr val="0000FF"/>
                </a:solidFill>
              </a:rPr>
              <a:t>30</a:t>
            </a:r>
            <a:r>
              <a:rPr lang="en-US" sz="3900" b="1" baseline="30000">
                <a:solidFill>
                  <a:srgbClr val="0000FF"/>
                </a:solidFill>
              </a:rPr>
              <a:t>TH</a:t>
            </a:r>
            <a:r>
              <a:rPr lang="en-US" sz="3900" b="1">
                <a:solidFill>
                  <a:srgbClr val="0000FF"/>
                </a:solidFill>
              </a:rPr>
              <a:t> AVRIL 2023</a:t>
            </a:r>
            <a:endParaRPr sz="3200" b="1">
              <a:solidFill>
                <a:srgbClr val="0000FF"/>
              </a:solidFill>
            </a:endParaRPr>
          </a:p>
        </p:txBody>
      </p:sp>
      <p:sp>
        <p:nvSpPr>
          <p:cNvPr id="267" name="Google Shape;267;p1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275" name="Google Shape;275;p1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947738" y="296863"/>
            <a:ext cx="8229600" cy="618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8" name="Google Shape;278;p17"/>
          <p:cNvGraphicFramePr/>
          <p:nvPr>
            <p:extLst>
              <p:ext uri="{D42A27DB-BD31-4B8C-83A1-F6EECF244321}">
                <p14:modId xmlns:p14="http://schemas.microsoft.com/office/powerpoint/2010/main" val="1084257755"/>
              </p:ext>
            </p:extLst>
          </p:nvPr>
        </p:nvGraphicFramePr>
        <p:xfrm>
          <a:off x="716942" y="515937"/>
          <a:ext cx="8004175" cy="602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6027738" progId="Excel.Sheet.12">
                  <p:embed/>
                </p:oleObj>
              </mc:Choice>
              <mc:Fallback>
                <p:oleObj r:id="rId3" imgW="8004175" imgH="6027738" progId="Excel.Sheet.12">
                  <p:embed/>
                  <p:pic>
                    <p:nvPicPr>
                      <p:cNvPr id="278" name="Google Shape;278;p17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716942" y="515937"/>
                        <a:ext cx="8004175" cy="602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947738" y="296863"/>
            <a:ext cx="8229600" cy="618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9" name="Google Shape;289;p18"/>
          <p:cNvGraphicFramePr/>
          <p:nvPr>
            <p:extLst>
              <p:ext uri="{D42A27DB-BD31-4B8C-83A1-F6EECF244321}">
                <p14:modId xmlns:p14="http://schemas.microsoft.com/office/powerpoint/2010/main" val="2080405352"/>
              </p:ext>
            </p:extLst>
          </p:nvPr>
        </p:nvGraphicFramePr>
        <p:xfrm>
          <a:off x="947738" y="609599"/>
          <a:ext cx="8004175" cy="595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5951538" progId="Excel.Sheet.12">
                  <p:embed/>
                </p:oleObj>
              </mc:Choice>
              <mc:Fallback>
                <p:oleObj r:id="rId3" imgW="8004175" imgH="5951538" progId="Excel.Sheet.12">
                  <p:embed/>
                  <p:pic>
                    <p:nvPicPr>
                      <p:cNvPr id="289" name="Google Shape;289;p18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47738" y="609599"/>
                        <a:ext cx="8004175" cy="595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297" name="Google Shape;297;p1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9" name="Google Shape;299;p19"/>
          <p:cNvGraphicFramePr/>
          <p:nvPr/>
        </p:nvGraphicFramePr>
        <p:xfrm>
          <a:off x="1066800" y="579438"/>
          <a:ext cx="8004175" cy="597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5973762" progId="Excel.Sheet.12">
                  <p:embed/>
                </p:oleObj>
              </mc:Choice>
              <mc:Fallback>
                <p:oleObj r:id="rId3" imgW="8004175" imgH="5973762" progId="Excel.Sheet.12">
                  <p:embed/>
                  <p:pic>
                    <p:nvPicPr>
                      <p:cNvPr id="299" name="Google Shape;299;p19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579438"/>
                        <a:ext cx="8004175" cy="597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307" name="Google Shape;307;p2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0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9" name="Google Shape;309;p20"/>
          <p:cNvGraphicFramePr/>
          <p:nvPr/>
        </p:nvGraphicFramePr>
        <p:xfrm>
          <a:off x="1066800" y="457200"/>
          <a:ext cx="8004175" cy="604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6049963" progId="Excel.Sheet.12">
                  <p:embed/>
                </p:oleObj>
              </mc:Choice>
              <mc:Fallback>
                <p:oleObj r:id="rId3" imgW="8004175" imgH="6049963" progId="Excel.Sheet.12">
                  <p:embed/>
                  <p:pic>
                    <p:nvPicPr>
                      <p:cNvPr id="309" name="Google Shape;309;p2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457200"/>
                        <a:ext cx="8004175" cy="604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ctrTitle"/>
          </p:nvPr>
        </p:nvSpPr>
        <p:spPr>
          <a:xfrm>
            <a:off x="762000" y="895350"/>
            <a:ext cx="8382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0">
                <a:solidFill>
                  <a:srgbClr val="562214"/>
                </a:solidFill>
              </a:rPr>
            </a:br>
            <a:r>
              <a:rPr lang="en-US" sz="4000">
                <a:solidFill>
                  <a:srgbClr val="562214"/>
                </a:solidFill>
              </a:rPr>
              <a:t>PARTIE 1</a:t>
            </a:r>
            <a:br>
              <a:rPr lang="en-US" sz="4000">
                <a:solidFill>
                  <a:srgbClr val="562214"/>
                </a:solidFill>
              </a:rPr>
            </a:br>
            <a:br>
              <a:rPr lang="en-US" sz="4000">
                <a:solidFill>
                  <a:srgbClr val="562214"/>
                </a:solidFill>
              </a:rPr>
            </a:br>
            <a:r>
              <a:rPr lang="en-US" sz="3900" b="1">
                <a:solidFill>
                  <a:srgbClr val="FF6600"/>
                </a:solidFill>
              </a:rPr>
              <a:t>ÉTAT DES ARRIÉRÉS DE CONTRIBUTIONS :</a:t>
            </a:r>
            <a:br>
              <a:rPr lang="en-US" sz="3900" b="1">
                <a:solidFill>
                  <a:srgbClr val="FF6600"/>
                </a:solidFill>
              </a:rPr>
            </a:br>
            <a:br>
              <a:rPr lang="en-US" sz="3900" b="1">
                <a:solidFill>
                  <a:srgbClr val="FF6600"/>
                </a:solidFill>
              </a:rPr>
            </a:br>
            <a:r>
              <a:rPr lang="en-US" sz="3900" b="1">
                <a:solidFill>
                  <a:schemeClr val="dk1"/>
                </a:solidFill>
              </a:rPr>
              <a:t>basé sur</a:t>
            </a:r>
            <a:br>
              <a:rPr lang="en-US" sz="3900" b="1">
                <a:solidFill>
                  <a:schemeClr val="dk1"/>
                </a:solidFill>
              </a:rPr>
            </a:br>
            <a:br>
              <a:rPr lang="en-US" sz="3900" b="1">
                <a:solidFill>
                  <a:srgbClr val="FF6600"/>
                </a:solidFill>
              </a:rPr>
            </a:br>
            <a:r>
              <a:rPr lang="en-US" sz="3900" b="1">
                <a:solidFill>
                  <a:srgbClr val="00B050"/>
                </a:solidFill>
              </a:rPr>
              <a:t>DES RECOUVREMENTS JUSQU'AU </a:t>
            </a:r>
            <a:br>
              <a:rPr lang="en-US" sz="3900" b="1">
                <a:solidFill>
                  <a:srgbClr val="00B050"/>
                </a:solidFill>
              </a:rPr>
            </a:br>
            <a:br>
              <a:rPr lang="en-US" sz="3900" b="1">
                <a:solidFill>
                  <a:srgbClr val="0000FF"/>
                </a:solidFill>
              </a:rPr>
            </a:br>
            <a:r>
              <a:rPr lang="en-US" sz="3900" b="1">
                <a:solidFill>
                  <a:srgbClr val="0000FF"/>
                </a:solidFill>
              </a:rPr>
              <a:t>31</a:t>
            </a:r>
            <a:r>
              <a:rPr lang="en-US" sz="3900" b="1" baseline="30000">
                <a:solidFill>
                  <a:srgbClr val="0000FF"/>
                </a:solidFill>
              </a:rPr>
              <a:t>ST</a:t>
            </a:r>
            <a:r>
              <a:rPr lang="en-US" sz="3900" b="1">
                <a:solidFill>
                  <a:srgbClr val="0000FF"/>
                </a:solidFill>
              </a:rPr>
              <a:t> DÉCEMBRE 2022 </a:t>
            </a:r>
            <a:br>
              <a:rPr lang="en-US" sz="3900" b="1">
                <a:solidFill>
                  <a:srgbClr val="0000FF"/>
                </a:solidFill>
              </a:rPr>
            </a:br>
            <a:r>
              <a:rPr lang="en-US" sz="3900">
                <a:solidFill>
                  <a:srgbClr val="FF0000"/>
                </a:solidFill>
              </a:rPr>
              <a:t>(Pour information générale uniquement)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23" name="Google Shape;123;p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317" name="Google Shape;317;p2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1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9" name="Google Shape;319;p21"/>
          <p:cNvGraphicFramePr/>
          <p:nvPr/>
        </p:nvGraphicFramePr>
        <p:xfrm>
          <a:off x="1066800" y="533400"/>
          <a:ext cx="800417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6019800" progId="Excel.Sheet.12">
                  <p:embed/>
                </p:oleObj>
              </mc:Choice>
              <mc:Fallback>
                <p:oleObj r:id="rId3" imgW="8004175" imgH="6019800" progId="Excel.Sheet.12">
                  <p:embed/>
                  <p:pic>
                    <p:nvPicPr>
                      <p:cNvPr id="319" name="Google Shape;319;p2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533400"/>
                        <a:ext cx="800417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327" name="Google Shape;327;p2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2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9" name="Google Shape;329;p22"/>
          <p:cNvGraphicFramePr/>
          <p:nvPr/>
        </p:nvGraphicFramePr>
        <p:xfrm>
          <a:off x="1066800" y="655638"/>
          <a:ext cx="8004175" cy="597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5973762" progId="Excel.Sheet.12">
                  <p:embed/>
                </p:oleObj>
              </mc:Choice>
              <mc:Fallback>
                <p:oleObj r:id="rId3" imgW="8004175" imgH="5973762" progId="Excel.Sheet.12">
                  <p:embed/>
                  <p:pic>
                    <p:nvPicPr>
                      <p:cNvPr id="329" name="Google Shape;329;p2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655638"/>
                        <a:ext cx="8004175" cy="597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337" name="Google Shape;337;p2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3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9" name="Google Shape;339;p23"/>
          <p:cNvGraphicFramePr/>
          <p:nvPr/>
        </p:nvGraphicFramePr>
        <p:xfrm>
          <a:off x="1066800" y="579438"/>
          <a:ext cx="8004175" cy="597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5973762" progId="Excel.Sheet.12">
                  <p:embed/>
                </p:oleObj>
              </mc:Choice>
              <mc:Fallback>
                <p:oleObj r:id="rId3" imgW="8004175" imgH="5973762" progId="Excel.Sheet.12">
                  <p:embed/>
                  <p:pic>
                    <p:nvPicPr>
                      <p:cNvPr id="339" name="Google Shape;339;p23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579438"/>
                        <a:ext cx="8004175" cy="597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4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9" name="Google Shape;349;p24"/>
          <p:cNvGraphicFramePr/>
          <p:nvPr/>
        </p:nvGraphicFramePr>
        <p:xfrm>
          <a:off x="1066800" y="609600"/>
          <a:ext cx="8004175" cy="589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5897563" progId="Excel.Sheet.12">
                  <p:embed/>
                </p:oleObj>
              </mc:Choice>
              <mc:Fallback>
                <p:oleObj r:id="rId3" imgW="8004175" imgH="5897563" progId="Excel.Sheet.12">
                  <p:embed/>
                  <p:pic>
                    <p:nvPicPr>
                      <p:cNvPr id="349" name="Google Shape;349;p2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609600"/>
                        <a:ext cx="8004175" cy="589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357" name="Google Shape;357;p2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5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9" name="Google Shape;359;p25"/>
          <p:cNvGraphicFramePr/>
          <p:nvPr/>
        </p:nvGraphicFramePr>
        <p:xfrm>
          <a:off x="1066800" y="579438"/>
          <a:ext cx="7924800" cy="597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924800" imgH="5973762" progId="Excel.Sheet.12">
                  <p:embed/>
                </p:oleObj>
              </mc:Choice>
              <mc:Fallback>
                <p:oleObj r:id="rId3" imgW="7924800" imgH="5973762" progId="Excel.Sheet.12">
                  <p:embed/>
                  <p:pic>
                    <p:nvPicPr>
                      <p:cNvPr id="359" name="Google Shape;359;p25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579438"/>
                        <a:ext cx="7924800" cy="597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367" name="Google Shape;367;p2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6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9" name="Google Shape;369;p26"/>
          <p:cNvGraphicFramePr/>
          <p:nvPr/>
        </p:nvGraphicFramePr>
        <p:xfrm>
          <a:off x="1066800" y="533400"/>
          <a:ext cx="800417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6019800" progId="Excel.Sheet.12">
                  <p:embed/>
                </p:oleObj>
              </mc:Choice>
              <mc:Fallback>
                <p:oleObj r:id="rId3" imgW="8004175" imgH="6019800" progId="Excel.Sheet.12">
                  <p:embed/>
                  <p:pic>
                    <p:nvPicPr>
                      <p:cNvPr id="369" name="Google Shape;369;p26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533400"/>
                        <a:ext cx="800417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377" name="Google Shape;377;p2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7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9" name="Google Shape;379;p27"/>
          <p:cNvGraphicFramePr/>
          <p:nvPr/>
        </p:nvGraphicFramePr>
        <p:xfrm>
          <a:off x="1066800" y="625475"/>
          <a:ext cx="8004175" cy="592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5927725" progId="Excel.Sheet.12">
                  <p:embed/>
                </p:oleObj>
              </mc:Choice>
              <mc:Fallback>
                <p:oleObj r:id="rId3" imgW="8004175" imgH="5927725" progId="Excel.Sheet.12">
                  <p:embed/>
                  <p:pic>
                    <p:nvPicPr>
                      <p:cNvPr id="379" name="Google Shape;379;p27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625475"/>
                        <a:ext cx="8004175" cy="592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387" name="Google Shape;387;p2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8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9" name="Google Shape;389;p28"/>
          <p:cNvGraphicFramePr/>
          <p:nvPr/>
        </p:nvGraphicFramePr>
        <p:xfrm>
          <a:off x="990600" y="495300"/>
          <a:ext cx="8080375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80375" imgH="6057900" progId="Excel.Sheet.12">
                  <p:embed/>
                </p:oleObj>
              </mc:Choice>
              <mc:Fallback>
                <p:oleObj r:id="rId3" imgW="8080375" imgH="6057900" progId="Excel.Sheet.12">
                  <p:embed/>
                  <p:pic>
                    <p:nvPicPr>
                      <p:cNvPr id="389" name="Google Shape;389;p28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90600" y="495300"/>
                        <a:ext cx="8080375" cy="605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397" name="Google Shape;397;p2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9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/>
          <p:nvPr/>
        </p:nvSpPr>
        <p:spPr>
          <a:xfrm>
            <a:off x="947738" y="296863"/>
            <a:ext cx="8229600" cy="618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0" name="Google Shape;400;p29"/>
          <p:cNvGraphicFramePr/>
          <p:nvPr/>
        </p:nvGraphicFramePr>
        <p:xfrm>
          <a:off x="1066800" y="647700"/>
          <a:ext cx="8004175" cy="583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5837238" progId="Excel.Sheet.12">
                  <p:embed/>
                </p:oleObj>
              </mc:Choice>
              <mc:Fallback>
                <p:oleObj r:id="rId3" imgW="8004175" imgH="5837238" progId="Excel.Sheet.12">
                  <p:embed/>
                  <p:pic>
                    <p:nvPicPr>
                      <p:cNvPr id="400" name="Google Shape;400;p29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647700"/>
                        <a:ext cx="8004175" cy="583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408" name="Google Shape;408;p3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0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0" name="Google Shape;410;p30"/>
          <p:cNvGraphicFramePr/>
          <p:nvPr/>
        </p:nvGraphicFramePr>
        <p:xfrm>
          <a:off x="990600" y="609600"/>
          <a:ext cx="808037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80375" imgH="5943600" progId="Excel.Sheet.12">
                  <p:embed/>
                </p:oleObj>
              </mc:Choice>
              <mc:Fallback>
                <p:oleObj r:id="rId3" imgW="8080375" imgH="5943600" progId="Excel.Sheet.12">
                  <p:embed/>
                  <p:pic>
                    <p:nvPicPr>
                      <p:cNvPr id="410" name="Google Shape;410;p3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90600" y="609600"/>
                        <a:ext cx="8080375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131" name="Google Shape;131;p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46050" y="6096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 dirty="0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COTISATIONS VERSÉES EN 2022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5" name="Google Shape;135;p4"/>
          <p:cNvGraphicFramePr/>
          <p:nvPr>
            <p:extLst>
              <p:ext uri="{D42A27DB-BD31-4B8C-83A1-F6EECF244321}">
                <p14:modId xmlns:p14="http://schemas.microsoft.com/office/powerpoint/2010/main" val="2670581882"/>
              </p:ext>
            </p:extLst>
          </p:nvPr>
        </p:nvGraphicFramePr>
        <p:xfrm>
          <a:off x="1218137" y="703166"/>
          <a:ext cx="6562725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934068" imgH="4829175" progId="Excel.Sheet.12">
                  <p:embed/>
                </p:oleObj>
              </mc:Choice>
              <mc:Fallback>
                <p:oleObj name="Worksheet" r:id="rId3" imgW="5934068" imgH="4829175" progId="Excel.Sheet.12">
                  <p:embed/>
                  <p:pic>
                    <p:nvPicPr>
                      <p:cNvPr id="135" name="Google Shape;135;p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218137" y="703166"/>
                        <a:ext cx="6562725" cy="524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418" name="Google Shape;418;p3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1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0" name="Google Shape;420;p31"/>
          <p:cNvGraphicFramePr/>
          <p:nvPr/>
        </p:nvGraphicFramePr>
        <p:xfrm>
          <a:off x="1066800" y="555625"/>
          <a:ext cx="8004175" cy="599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5997575" progId="Excel.Sheet.12">
                  <p:embed/>
                </p:oleObj>
              </mc:Choice>
              <mc:Fallback>
                <p:oleObj r:id="rId3" imgW="8004175" imgH="5997575" progId="Excel.Sheet.12">
                  <p:embed/>
                  <p:pic>
                    <p:nvPicPr>
                      <p:cNvPr id="420" name="Google Shape;420;p3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555625"/>
                        <a:ext cx="8004175" cy="599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428" name="Google Shape;428;p3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2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0" name="Google Shape;430;p32"/>
          <p:cNvGraphicFramePr/>
          <p:nvPr/>
        </p:nvGraphicFramePr>
        <p:xfrm>
          <a:off x="1066800" y="463550"/>
          <a:ext cx="8004175" cy="608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6089650" progId="Excel.Sheet.12">
                  <p:embed/>
                </p:oleObj>
              </mc:Choice>
              <mc:Fallback>
                <p:oleObj r:id="rId3" imgW="8004175" imgH="6089650" progId="Excel.Sheet.12">
                  <p:embed/>
                  <p:pic>
                    <p:nvPicPr>
                      <p:cNvPr id="430" name="Google Shape;430;p3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463550"/>
                        <a:ext cx="8004175" cy="608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438" name="Google Shape;438;p3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3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0" name="Google Shape;440;p33"/>
          <p:cNvGraphicFramePr/>
          <p:nvPr/>
        </p:nvGraphicFramePr>
        <p:xfrm>
          <a:off x="990600" y="579438"/>
          <a:ext cx="8080375" cy="597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80375" imgH="5973762" progId="Excel.Sheet.12">
                  <p:embed/>
                </p:oleObj>
              </mc:Choice>
              <mc:Fallback>
                <p:oleObj r:id="rId3" imgW="8080375" imgH="5973762" progId="Excel.Sheet.12">
                  <p:embed/>
                  <p:pic>
                    <p:nvPicPr>
                      <p:cNvPr id="440" name="Google Shape;440;p33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90600" y="579438"/>
                        <a:ext cx="8080375" cy="597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448" name="Google Shape;448;p3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4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50" name="Google Shape;450;p34"/>
          <p:cNvGraphicFramePr/>
          <p:nvPr/>
        </p:nvGraphicFramePr>
        <p:xfrm>
          <a:off x="1066800" y="555625"/>
          <a:ext cx="8004175" cy="595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5951538" progId="Excel.Sheet.12">
                  <p:embed/>
                </p:oleObj>
              </mc:Choice>
              <mc:Fallback>
                <p:oleObj r:id="rId3" imgW="8004175" imgH="5951538" progId="Excel.Sheet.12">
                  <p:embed/>
                  <p:pic>
                    <p:nvPicPr>
                      <p:cNvPr id="450" name="Google Shape;450;p3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555625"/>
                        <a:ext cx="8004175" cy="595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458" name="Google Shape;458;p3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5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0" name="Google Shape;460;p35"/>
          <p:cNvGraphicFramePr/>
          <p:nvPr/>
        </p:nvGraphicFramePr>
        <p:xfrm>
          <a:off x="990600" y="555625"/>
          <a:ext cx="8080375" cy="599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80375" imgH="5997575" progId="Excel.Sheet.12">
                  <p:embed/>
                </p:oleObj>
              </mc:Choice>
              <mc:Fallback>
                <p:oleObj r:id="rId3" imgW="8080375" imgH="5997575" progId="Excel.Sheet.12">
                  <p:embed/>
                  <p:pic>
                    <p:nvPicPr>
                      <p:cNvPr id="460" name="Google Shape;460;p35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90600" y="555625"/>
                        <a:ext cx="8080375" cy="599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468" name="Google Shape;468;p3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6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0" name="Google Shape;470;p36"/>
          <p:cNvGraphicFramePr/>
          <p:nvPr/>
        </p:nvGraphicFramePr>
        <p:xfrm>
          <a:off x="1066800" y="463550"/>
          <a:ext cx="8004175" cy="604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6043613" progId="Excel.Sheet.12">
                  <p:embed/>
                </p:oleObj>
              </mc:Choice>
              <mc:Fallback>
                <p:oleObj r:id="rId3" imgW="8004175" imgH="6043613" progId="Excel.Sheet.12">
                  <p:embed/>
                  <p:pic>
                    <p:nvPicPr>
                      <p:cNvPr id="470" name="Google Shape;470;p36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463550"/>
                        <a:ext cx="8004175" cy="604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478" name="Google Shape;478;p3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7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609600"/>
            <a:ext cx="8004175" cy="5897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488" name="Google Shape;488;p3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8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0" name="Google Shape;490;p38"/>
          <p:cNvGraphicFramePr/>
          <p:nvPr/>
        </p:nvGraphicFramePr>
        <p:xfrm>
          <a:off x="990600" y="533400"/>
          <a:ext cx="8080375" cy="597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80375" imgH="5973763" progId="Excel.Sheet.12">
                  <p:embed/>
                </p:oleObj>
              </mc:Choice>
              <mc:Fallback>
                <p:oleObj r:id="rId3" imgW="8080375" imgH="5973763" progId="Excel.Sheet.12">
                  <p:embed/>
                  <p:pic>
                    <p:nvPicPr>
                      <p:cNvPr id="490" name="Google Shape;490;p38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90600" y="533400"/>
                        <a:ext cx="8080375" cy="597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498" name="Google Shape;498;p3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9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0" name="Google Shape;500;p39"/>
          <p:cNvGraphicFramePr/>
          <p:nvPr/>
        </p:nvGraphicFramePr>
        <p:xfrm>
          <a:off x="990600" y="579438"/>
          <a:ext cx="8080375" cy="597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80375" imgH="5973762" progId="Excel.Sheet.12">
                  <p:embed/>
                </p:oleObj>
              </mc:Choice>
              <mc:Fallback>
                <p:oleObj r:id="rId3" imgW="8080375" imgH="5973762" progId="Excel.Sheet.12">
                  <p:embed/>
                  <p:pic>
                    <p:nvPicPr>
                      <p:cNvPr id="500" name="Google Shape;500;p39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90600" y="579438"/>
                        <a:ext cx="8080375" cy="597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508" name="Google Shape;508;p4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0"/>
          <p:cNvSpPr txBox="1"/>
          <p:nvPr/>
        </p:nvSpPr>
        <p:spPr>
          <a:xfrm>
            <a:off x="1447800" y="0"/>
            <a:ext cx="7773988" cy="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ÉTAT DES CONTRIBUTIONS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0" name="Google Shape;510;p40"/>
          <p:cNvGraphicFramePr/>
          <p:nvPr>
            <p:extLst>
              <p:ext uri="{D42A27DB-BD31-4B8C-83A1-F6EECF244321}">
                <p14:modId xmlns:p14="http://schemas.microsoft.com/office/powerpoint/2010/main" val="738024203"/>
              </p:ext>
            </p:extLst>
          </p:nvPr>
        </p:nvGraphicFramePr>
        <p:xfrm>
          <a:off x="914138" y="830249"/>
          <a:ext cx="7773987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773987" imgH="5334000" progId="Excel.Sheet.12">
                  <p:embed/>
                </p:oleObj>
              </mc:Choice>
              <mc:Fallback>
                <p:oleObj r:id="rId3" imgW="7773987" imgH="5334000" progId="Excel.Sheet.12">
                  <p:embed/>
                  <p:pic>
                    <p:nvPicPr>
                      <p:cNvPr id="510" name="Google Shape;510;p4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14138" y="830249"/>
                        <a:ext cx="7773987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0" y="4572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 ÉTAT DES ARRIÉRÉS DE COTISATIONS</a:t>
            </a:r>
            <a:endParaRPr sz="3000" b="1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7" name="Google Shape;147;p5"/>
          <p:cNvGraphicFramePr/>
          <p:nvPr>
            <p:extLst>
              <p:ext uri="{D42A27DB-BD31-4B8C-83A1-F6EECF244321}">
                <p14:modId xmlns:p14="http://schemas.microsoft.com/office/powerpoint/2010/main" val="331633582"/>
              </p:ext>
            </p:extLst>
          </p:nvPr>
        </p:nvGraphicFramePr>
        <p:xfrm>
          <a:off x="984250" y="673100"/>
          <a:ext cx="7556500" cy="5886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334265" imgH="5867400" progId="Excel.Sheet.12">
                  <p:embed/>
                </p:oleObj>
              </mc:Choice>
              <mc:Fallback>
                <p:oleObj name="Worksheet" r:id="rId3" imgW="7334265" imgH="5867400" progId="Excel.Sheet.12">
                  <p:embed/>
                  <p:pic>
                    <p:nvPicPr>
                      <p:cNvPr id="147" name="Google Shape;147;p5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984250" y="673100"/>
                        <a:ext cx="7556500" cy="5886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0" y="5334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ÉTAT DES ARRIÉRÉS DE COTISATIONS</a:t>
            </a:r>
            <a:endParaRPr sz="3000" b="1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Google Shape;135;p4">
            <a:extLst>
              <a:ext uri="{FF2B5EF4-FFF2-40B4-BE49-F238E27FC236}">
                <a16:creationId xmlns:a16="http://schemas.microsoft.com/office/drawing/2014/main" id="{0CE1565B-3096-8275-1CD2-8A0F07BC7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029797"/>
              </p:ext>
            </p:extLst>
          </p:nvPr>
        </p:nvGraphicFramePr>
        <p:xfrm>
          <a:off x="1620838" y="604838"/>
          <a:ext cx="6408737" cy="599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38912" imgH="5076825" progId="Excel.Sheet.12">
                  <p:embed/>
                </p:oleObj>
              </mc:Choice>
              <mc:Fallback>
                <p:oleObj name="Worksheet" r:id="rId3" imgW="5238912" imgH="5076825" progId="Excel.Sheet.12">
                  <p:embed/>
                  <p:pic>
                    <p:nvPicPr>
                      <p:cNvPr id="2" name="Google Shape;135;p4">
                        <a:extLst>
                          <a:ext uri="{FF2B5EF4-FFF2-40B4-BE49-F238E27FC236}">
                            <a16:creationId xmlns:a16="http://schemas.microsoft.com/office/drawing/2014/main" id="{0CE1565B-3096-8275-1CD2-8A0F07BC7BB5}"/>
                          </a:ext>
                        </a:extLst>
                      </p:cNvPr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620838" y="604838"/>
                        <a:ext cx="6408737" cy="599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type="ctrTitle"/>
          </p:nvPr>
        </p:nvSpPr>
        <p:spPr>
          <a:xfrm>
            <a:off x="762000" y="895350"/>
            <a:ext cx="8382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0">
                <a:solidFill>
                  <a:srgbClr val="562214"/>
                </a:solidFill>
              </a:rPr>
            </a:br>
            <a:r>
              <a:rPr lang="en-US" sz="4000">
                <a:solidFill>
                  <a:srgbClr val="562214"/>
                </a:solidFill>
              </a:rPr>
              <a:t>PARTIE 2</a:t>
            </a:r>
            <a:br>
              <a:rPr lang="en-US" sz="4000">
                <a:solidFill>
                  <a:srgbClr val="562214"/>
                </a:solidFill>
              </a:rPr>
            </a:br>
            <a:br>
              <a:rPr lang="en-US" sz="4000">
                <a:solidFill>
                  <a:srgbClr val="562214"/>
                </a:solidFill>
              </a:rPr>
            </a:br>
            <a:r>
              <a:rPr lang="en-US" sz="3900" b="1">
                <a:solidFill>
                  <a:srgbClr val="FF6600"/>
                </a:solidFill>
              </a:rPr>
              <a:t>ÉTAT DES ARRIÉRÉS DE CONTRIBUTIONS :</a:t>
            </a:r>
            <a:br>
              <a:rPr lang="en-US" sz="3900" b="1">
                <a:solidFill>
                  <a:srgbClr val="FF6600"/>
                </a:solidFill>
              </a:rPr>
            </a:br>
            <a:br>
              <a:rPr lang="en-US" sz="3900" b="1">
                <a:solidFill>
                  <a:srgbClr val="FF6600"/>
                </a:solidFill>
              </a:rPr>
            </a:br>
            <a:r>
              <a:rPr lang="en-US" sz="3900" b="1">
                <a:solidFill>
                  <a:schemeClr val="dk1"/>
                </a:solidFill>
              </a:rPr>
              <a:t>basé sur</a:t>
            </a:r>
            <a:br>
              <a:rPr lang="en-US" sz="3900" b="1">
                <a:solidFill>
                  <a:schemeClr val="dk1"/>
                </a:solidFill>
              </a:rPr>
            </a:br>
            <a:br>
              <a:rPr lang="en-US" sz="3900" b="1">
                <a:solidFill>
                  <a:srgbClr val="FF6600"/>
                </a:solidFill>
              </a:rPr>
            </a:br>
            <a:r>
              <a:rPr lang="en-US" sz="3900" b="1">
                <a:solidFill>
                  <a:srgbClr val="00B050"/>
                </a:solidFill>
              </a:rPr>
              <a:t>DES RECOUVREMENTS JUSQU'AU </a:t>
            </a:r>
            <a:br>
              <a:rPr lang="en-US" sz="3900" b="1">
                <a:solidFill>
                  <a:srgbClr val="00B050"/>
                </a:solidFill>
              </a:rPr>
            </a:br>
            <a:br>
              <a:rPr lang="en-US" sz="3900" b="1">
                <a:solidFill>
                  <a:srgbClr val="0000FF"/>
                </a:solidFill>
              </a:rPr>
            </a:br>
            <a:r>
              <a:rPr lang="en-US" sz="3900" b="1">
                <a:solidFill>
                  <a:srgbClr val="0000FF"/>
                </a:solidFill>
              </a:rPr>
              <a:t>30</a:t>
            </a:r>
            <a:r>
              <a:rPr lang="en-US" sz="3900" b="1" baseline="30000">
                <a:solidFill>
                  <a:srgbClr val="0000FF"/>
                </a:solidFill>
              </a:rPr>
              <a:t>TH</a:t>
            </a:r>
            <a:r>
              <a:rPr lang="en-US" sz="3900" b="1">
                <a:solidFill>
                  <a:srgbClr val="0000FF"/>
                </a:solidFill>
              </a:rPr>
              <a:t> AVRIL 2023</a:t>
            </a:r>
            <a:endParaRPr sz="3200" b="1">
              <a:solidFill>
                <a:srgbClr val="0000FF"/>
              </a:solidFill>
            </a:endParaRPr>
          </a:p>
        </p:txBody>
      </p:sp>
      <p:sp>
        <p:nvSpPr>
          <p:cNvPr id="167" name="Google Shape;167;p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175" name="Google Shape;175;p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76200" y="685800"/>
            <a:ext cx="898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NOUVEAU BARÈME DES CONTRIBUTIONS : 2023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9" name="Google Shape;179;p8"/>
          <p:cNvGraphicFramePr/>
          <p:nvPr/>
        </p:nvGraphicFramePr>
        <p:xfrm>
          <a:off x="1066800" y="609600"/>
          <a:ext cx="80010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1000" imgH="5943600" progId="Excel.Sheet.12">
                  <p:embed/>
                </p:oleObj>
              </mc:Choice>
              <mc:Fallback>
                <p:oleObj r:id="rId3" imgW="8001000" imgH="5943600" progId="Excel.Sheet.12">
                  <p:embed/>
                  <p:pic>
                    <p:nvPicPr>
                      <p:cNvPr id="179" name="Google Shape;179;p8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609600"/>
                        <a:ext cx="80010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187" name="Google Shape;187;p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146050" y="6096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CONTRIBUTIONS VERSÉES EN 2023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1" name="Google Shape;191;p9"/>
          <p:cNvGraphicFramePr/>
          <p:nvPr/>
        </p:nvGraphicFramePr>
        <p:xfrm>
          <a:off x="1066800" y="609600"/>
          <a:ext cx="793115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931150" imgH="5867400" progId="Excel.Sheet.12">
                  <p:embed/>
                </p:oleObj>
              </mc:Choice>
              <mc:Fallback>
                <p:oleObj r:id="rId3" imgW="7931150" imgH="5867400" progId="Excel.Sheet.12">
                  <p:embed/>
                  <p:pic>
                    <p:nvPicPr>
                      <p:cNvPr id="191" name="Google Shape;191;p9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609600"/>
                        <a:ext cx="793115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1er mai 2023</a:t>
            </a:r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76200" y="685800"/>
            <a:ext cx="898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ANALYSE DES CONTRIBUTIONS POUR 2023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3" name="Google Shape;203;p10"/>
          <p:cNvGraphicFramePr/>
          <p:nvPr/>
        </p:nvGraphicFramePr>
        <p:xfrm>
          <a:off x="990600" y="609600"/>
          <a:ext cx="80772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77200" imgH="6019800" progId="Excel.Sheet.12">
                  <p:embed/>
                </p:oleObj>
              </mc:Choice>
              <mc:Fallback>
                <p:oleObj r:id="rId3" imgW="8077200" imgH="6019800" progId="Excel.Sheet.12">
                  <p:embed/>
                  <p:pic>
                    <p:nvPicPr>
                      <p:cNvPr id="203" name="Google Shape;203;p1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90600" y="609600"/>
                        <a:ext cx="80772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880</Words>
  <Application>Microsoft Office PowerPoint</Application>
  <PresentationFormat>On-screen Show (4:3)</PresentationFormat>
  <Paragraphs>280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Verdana</vt:lpstr>
      <vt:lpstr>Arial</vt:lpstr>
      <vt:lpstr>Noto Sans Symbols</vt:lpstr>
      <vt:lpstr>Calibri</vt:lpstr>
      <vt:lpstr>Gill Sans</vt:lpstr>
      <vt:lpstr>Solstice</vt:lpstr>
      <vt:lpstr>Worksheet</vt:lpstr>
      <vt:lpstr>Microsoft Excel Worksheet</vt:lpstr>
      <vt:lpstr>OMD - RÉGION AOC  PRÉSENTATION DU COMITÉ FINANCIER(CF) :  RÉUNION DES EXPERTS ET DES DG DE L'OMD-AOC   BANJUL (3rd et 5th mai 2023)  </vt:lpstr>
      <vt:lpstr> PARTIE 1  ÉTAT DES ARRIÉRÉS DE CONTRIBUTIONS :  basé sur  DES RECOUVREMENTS JUSQU'AU   31ST DÉCEMBRE 2022  (Pour information générale uniquement)</vt:lpstr>
      <vt:lpstr>PowerPoint Presentation</vt:lpstr>
      <vt:lpstr>PowerPoint Presentation</vt:lpstr>
      <vt:lpstr>PowerPoint Presentation</vt:lpstr>
      <vt:lpstr> PARTIE 2  ÉTAT DES ARRIÉRÉS DE CONTRIBUTIONS :  basé sur  DES RECOUVREMENTS JUSQU'AU   30TH AVRIL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CONCLUSION :  AVEC UNE BONNE ET FORTE DIRECTION LE TRAVAIL D'ÉQUIPE, L'ENGAGEMENT ET LA DÉTERMINATION    </vt:lpstr>
      <vt:lpstr>PARTIE 3   ANNEXE (Diapositives 16 à 39) :   DÉCLARATIONS DE CONTRIBUTION  JUSQU'AU :   30TH AVRIL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WCO - WCA REGION  A PRÉSENTATION DU COMITÉ DES FINANCES : RÉUNION DES EXPERTS ET DES DG DE L'OMD-AOC   BANJUL (3rd et 5th mai 2023)  </dc:title>
  <dc:creator>Administrator</dc:creator>
  <cp:lastModifiedBy>Cherno Omar BARRY</cp:lastModifiedBy>
  <cp:revision>1</cp:revision>
  <dcterms:created xsi:type="dcterms:W3CDTF">2006-03-09T15:17:27Z</dcterms:created>
  <dcterms:modified xsi:type="dcterms:W3CDTF">2023-05-08T06:49:53Z</dcterms:modified>
</cp:coreProperties>
</file>